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A864CFBA-B634-44FF-AC8C-99C4B1B39F7F}" type="datetimeFigureOut">
              <a:rPr lang="es-CO" smtClean="0"/>
              <a:t>29/08/2015</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F5BDE239-3B5E-419A-86B0-FB5291872AEA}"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864CFBA-B634-44FF-AC8C-99C4B1B39F7F}" type="datetimeFigureOut">
              <a:rPr lang="es-CO" smtClean="0"/>
              <a:t>29/08/2015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5BDE239-3B5E-419A-86B0-FB5291872AEA}"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864CFBA-B634-44FF-AC8C-99C4B1B39F7F}" type="datetimeFigureOut">
              <a:rPr lang="es-CO" smtClean="0"/>
              <a:t>29/08/2015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5BDE239-3B5E-419A-86B0-FB5291872AEA}"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A864CFBA-B634-44FF-AC8C-99C4B1B39F7F}" type="datetimeFigureOut">
              <a:rPr lang="es-CO" smtClean="0"/>
              <a:t>29/08/2015</a:t>
            </a:fld>
            <a:endParaRPr lang="es-CO"/>
          </a:p>
        </p:txBody>
      </p:sp>
      <p:sp>
        <p:nvSpPr>
          <p:cNvPr id="9" name="8 Marcador de número de diapositiva"/>
          <p:cNvSpPr>
            <a:spLocks noGrp="1"/>
          </p:cNvSpPr>
          <p:nvPr>
            <p:ph type="sldNum" sz="quarter" idx="15"/>
          </p:nvPr>
        </p:nvSpPr>
        <p:spPr/>
        <p:txBody>
          <a:bodyPr rtlCol="0"/>
          <a:lstStyle/>
          <a:p>
            <a:fld id="{F5BDE239-3B5E-419A-86B0-FB5291872AEA}"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A864CFBA-B634-44FF-AC8C-99C4B1B39F7F}" type="datetimeFigureOut">
              <a:rPr lang="es-CO" smtClean="0"/>
              <a:t>29/08/2015</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F5BDE239-3B5E-419A-86B0-FB5291872AEA}"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A864CFBA-B634-44FF-AC8C-99C4B1B39F7F}" type="datetimeFigureOut">
              <a:rPr lang="es-CO" smtClean="0"/>
              <a:t>29/08/2015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5BDE239-3B5E-419A-86B0-FB5291872AEA}"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A864CFBA-B634-44FF-AC8C-99C4B1B39F7F}" type="datetimeFigureOut">
              <a:rPr lang="es-CO" smtClean="0"/>
              <a:t>29/08/2015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F5BDE239-3B5E-419A-86B0-FB5291872AEA}"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A864CFBA-B634-44FF-AC8C-99C4B1B39F7F}" type="datetimeFigureOut">
              <a:rPr lang="es-CO" smtClean="0"/>
              <a:t>29/08/2015</a:t>
            </a:fld>
            <a:endParaRPr lang="es-CO"/>
          </a:p>
        </p:txBody>
      </p:sp>
      <p:sp>
        <p:nvSpPr>
          <p:cNvPr id="7" name="6 Marcador de número de diapositiva"/>
          <p:cNvSpPr>
            <a:spLocks noGrp="1"/>
          </p:cNvSpPr>
          <p:nvPr>
            <p:ph type="sldNum" sz="quarter" idx="11"/>
          </p:nvPr>
        </p:nvSpPr>
        <p:spPr/>
        <p:txBody>
          <a:bodyPr rtlCol="0"/>
          <a:lstStyle/>
          <a:p>
            <a:fld id="{F5BDE239-3B5E-419A-86B0-FB5291872AEA}"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64CFBA-B634-44FF-AC8C-99C4B1B39F7F}" type="datetimeFigureOut">
              <a:rPr lang="es-CO" smtClean="0"/>
              <a:t>29/08/2015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F5BDE239-3B5E-419A-86B0-FB5291872AEA}"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A864CFBA-B634-44FF-AC8C-99C4B1B39F7F}" type="datetimeFigureOut">
              <a:rPr lang="es-CO" smtClean="0"/>
              <a:t>29/08/2015</a:t>
            </a:fld>
            <a:endParaRPr lang="es-CO"/>
          </a:p>
        </p:txBody>
      </p:sp>
      <p:sp>
        <p:nvSpPr>
          <p:cNvPr id="22" name="21 Marcador de número de diapositiva"/>
          <p:cNvSpPr>
            <a:spLocks noGrp="1"/>
          </p:cNvSpPr>
          <p:nvPr>
            <p:ph type="sldNum" sz="quarter" idx="15"/>
          </p:nvPr>
        </p:nvSpPr>
        <p:spPr/>
        <p:txBody>
          <a:bodyPr rtlCol="0"/>
          <a:lstStyle/>
          <a:p>
            <a:fld id="{F5BDE239-3B5E-419A-86B0-FB5291872AEA}"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A864CFBA-B634-44FF-AC8C-99C4B1B39F7F}" type="datetimeFigureOut">
              <a:rPr lang="es-CO" smtClean="0"/>
              <a:t>29/08/2015</a:t>
            </a:fld>
            <a:endParaRPr lang="es-CO"/>
          </a:p>
        </p:txBody>
      </p:sp>
      <p:sp>
        <p:nvSpPr>
          <p:cNvPr id="18" name="17 Marcador de número de diapositiva"/>
          <p:cNvSpPr>
            <a:spLocks noGrp="1"/>
          </p:cNvSpPr>
          <p:nvPr>
            <p:ph type="sldNum" sz="quarter" idx="11"/>
          </p:nvPr>
        </p:nvSpPr>
        <p:spPr/>
        <p:txBody>
          <a:bodyPr rtlCol="0"/>
          <a:lstStyle/>
          <a:p>
            <a:fld id="{F5BDE239-3B5E-419A-86B0-FB5291872AEA}"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864CFBA-B634-44FF-AC8C-99C4B1B39F7F}" type="datetimeFigureOut">
              <a:rPr lang="es-CO" smtClean="0"/>
              <a:t>29/08/2015</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5BDE239-3B5E-419A-86B0-FB5291872AEA}"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rmada.mil.co/es/content/gesti%C3%B3n-de-proyectos-de-obras-civiles" TargetMode="External"/><Relationship Id="rId2" Type="http://schemas.openxmlformats.org/officeDocument/2006/relationships/hyperlink" Target="https://www.armada.mil.co/es/content/adquisiciones" TargetMode="External"/><Relationship Id="rId1" Type="http://schemas.openxmlformats.org/officeDocument/2006/relationships/slideLayout" Target="../slideLayouts/slideLayout2.xml"/><Relationship Id="rId5" Type="http://schemas.openxmlformats.org/officeDocument/2006/relationships/hyperlink" Target="https://www.armada.mil.co/es/content/proceso-financiero" TargetMode="External"/><Relationship Id="rId4" Type="http://schemas.openxmlformats.org/officeDocument/2006/relationships/hyperlink" Target="https://www.armada.mil.co/es/content/gesti%C3%B3n-inform%C3%A1tica-y-comunicacione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armada.mil.co/es/content/comando-espec%C3%ADfico-de-san-andr%C3%A9s-y-providencia-0" TargetMode="External"/><Relationship Id="rId3" Type="http://schemas.openxmlformats.org/officeDocument/2006/relationships/hyperlink" Target="https://www.armada.mil.co/es/content/fuerza-naval-del-pac%C3%ADfico-0" TargetMode="External"/><Relationship Id="rId7" Type="http://schemas.openxmlformats.org/officeDocument/2006/relationships/hyperlink" Target="https://www.armada.mil.co/es/content/comando-de-aviaci%C3%B3n-naval-0" TargetMode="External"/><Relationship Id="rId2" Type="http://schemas.openxmlformats.org/officeDocument/2006/relationships/hyperlink" Target="https://www.armada.mil.co/es/content/fuerza-naval-del-caribe-0" TargetMode="External"/><Relationship Id="rId1" Type="http://schemas.openxmlformats.org/officeDocument/2006/relationships/slideLayout" Target="../slideLayouts/slideLayout2.xml"/><Relationship Id="rId6" Type="http://schemas.openxmlformats.org/officeDocument/2006/relationships/hyperlink" Target="https://www.armada.mil.co/es/content/comando-de-guardacostas-0" TargetMode="External"/><Relationship Id="rId5" Type="http://schemas.openxmlformats.org/officeDocument/2006/relationships/hyperlink" Target="https://www.armada.mil.co/es/content/fuerza-naval-del-oriente" TargetMode="External"/><Relationship Id="rId10" Type="http://schemas.openxmlformats.org/officeDocument/2006/relationships/hyperlink" Target="https://www.armada.mil.co/es/node/13927" TargetMode="External"/><Relationship Id="rId4" Type="http://schemas.openxmlformats.org/officeDocument/2006/relationships/hyperlink" Target="https://www.armada.mil.co/es/content/fuerza-naval-del-sur-0" TargetMode="External"/><Relationship Id="rId9" Type="http://schemas.openxmlformats.org/officeDocument/2006/relationships/hyperlink" Target="https://www.armada.mil.co/es/content/comando-de-infanter%C3%ADa-de-marina"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armada.mil.co/es/content/plan-anticorrupci%C3%B3n-y-de-atenci%C3%B3n-al-ciudadano-2013" TargetMode="External"/><Relationship Id="rId3" Type="http://schemas.openxmlformats.org/officeDocument/2006/relationships/hyperlink" Target="https://www.armada.mil.co/es/content/plan-estrategico-naval" TargetMode="External"/><Relationship Id="rId7" Type="http://schemas.openxmlformats.org/officeDocument/2006/relationships/hyperlink" Target="https://www.armada.mil.co/es/content/plan-de-compras-inicial-por-concepto-de-gastos-generales-e-inversi%C3%B3n-0" TargetMode="External"/><Relationship Id="rId2" Type="http://schemas.openxmlformats.org/officeDocument/2006/relationships/hyperlink" Target="https://www.armada.mil.co/es/content/plan-estrategico-sectorial" TargetMode="External"/><Relationship Id="rId1" Type="http://schemas.openxmlformats.org/officeDocument/2006/relationships/slideLayout" Target="../slideLayouts/slideLayout2.xml"/><Relationship Id="rId6" Type="http://schemas.openxmlformats.org/officeDocument/2006/relationships/hyperlink" Target="https://www.armada.mil.co/es/Plan%20de%20Accion%20institucional" TargetMode="External"/><Relationship Id="rId11" Type="http://schemas.openxmlformats.org/officeDocument/2006/relationships/hyperlink" Target="https://www.armada.mil.co/es/content/plan-institucional-de-capacitacion-armada-nacional" TargetMode="External"/><Relationship Id="rId5" Type="http://schemas.openxmlformats.org/officeDocument/2006/relationships/hyperlink" Target="https://www.armada.mil.co/es/content/plan-de-accion-politica-de-racionalizacion-de-tramites" TargetMode="External"/><Relationship Id="rId10" Type="http://schemas.openxmlformats.org/officeDocument/2006/relationships/hyperlink" Target="https://www.armada.mil.co/es/content/plan-de-adquisiciones-armada-nacional" TargetMode="External"/><Relationship Id="rId4" Type="http://schemas.openxmlformats.org/officeDocument/2006/relationships/hyperlink" Target="https://www.armada.mil.co/es/content/mapa-estrat%C3%A9gico-naval-2011-2014" TargetMode="External"/><Relationship Id="rId9" Type="http://schemas.openxmlformats.org/officeDocument/2006/relationships/hyperlink" Target="https://www.armada.mil.co/es/content/plan-estrategico-ambien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92152" y="4077072"/>
            <a:ext cx="6172200" cy="1894362"/>
          </a:xfrm>
        </p:spPr>
        <p:txBody>
          <a:bodyPr>
            <a:normAutofit/>
          </a:bodyPr>
          <a:lstStyle/>
          <a:p>
            <a:r>
              <a:rPr lang="es-CO" sz="2000" dirty="0" smtClean="0">
                <a:effectLst>
                  <a:outerShdw blurRad="38100" dist="38100" dir="2700000" algn="tl">
                    <a:srgbClr val="000000">
                      <a:alpha val="43137"/>
                    </a:srgbClr>
                  </a:outerShdw>
                </a:effectLst>
              </a:rPr>
              <a:t>Alumno:</a:t>
            </a:r>
            <a:br>
              <a:rPr lang="es-CO" sz="2000" dirty="0" smtClean="0">
                <a:effectLst>
                  <a:outerShdw blurRad="38100" dist="38100" dir="2700000" algn="tl">
                    <a:srgbClr val="000000">
                      <a:alpha val="43137"/>
                    </a:srgbClr>
                  </a:outerShdw>
                </a:effectLst>
              </a:rPr>
            </a:br>
            <a:r>
              <a:rPr lang="es-CO" sz="2000" dirty="0" smtClean="0">
                <a:effectLst>
                  <a:outerShdw blurRad="38100" dist="38100" dir="2700000" algn="tl">
                    <a:srgbClr val="000000">
                      <a:alpha val="43137"/>
                    </a:srgbClr>
                  </a:outerShdw>
                </a:effectLst>
              </a:rPr>
              <a:t>Carlos Alberto Usuga Vélez</a:t>
            </a:r>
            <a:endParaRPr lang="es-CO" sz="2000" dirty="0">
              <a:effectLst>
                <a:outerShdw blurRad="38100" dist="38100" dir="2700000" algn="tl">
                  <a:srgbClr val="000000">
                    <a:alpha val="43137"/>
                  </a:srgbClr>
                </a:outerShdw>
              </a:effectLst>
            </a:endParaRPr>
          </a:p>
        </p:txBody>
      </p:sp>
      <p:sp>
        <p:nvSpPr>
          <p:cNvPr id="4" name="1 Título"/>
          <p:cNvSpPr txBox="1">
            <a:spLocks/>
          </p:cNvSpPr>
          <p:nvPr/>
        </p:nvSpPr>
        <p:spPr>
          <a:xfrm>
            <a:off x="2492152" y="1565176"/>
            <a:ext cx="6172200" cy="1894362"/>
          </a:xfrm>
          <a:prstGeom prst="rect">
            <a:avLst/>
          </a:prstGeom>
        </p:spPr>
        <p:txBody>
          <a:bodyPr vert="horz" anchor="b">
            <a:normAutofit lnSpcReduction="10000"/>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r>
              <a:rPr lang="es-CO" dirty="0" smtClean="0">
                <a:effectLst>
                  <a:outerShdw blurRad="38100" dist="38100" dir="2700000" algn="tl">
                    <a:srgbClr val="000000">
                      <a:alpha val="43137"/>
                    </a:srgbClr>
                  </a:outerShdw>
                </a:effectLst>
              </a:rPr>
              <a:t>Actividad 2</a:t>
            </a:r>
          </a:p>
          <a:p>
            <a:endParaRPr lang="es-CO" dirty="0">
              <a:effectLst>
                <a:outerShdw blurRad="38100" dist="38100" dir="2700000" algn="tl">
                  <a:srgbClr val="000000">
                    <a:alpha val="43137"/>
                  </a:srgbClr>
                </a:outerShdw>
              </a:effectLst>
            </a:endParaRPr>
          </a:p>
          <a:p>
            <a:r>
              <a:rPr lang="es-CO" dirty="0" smtClean="0">
                <a:effectLst>
                  <a:outerShdw blurRad="38100" dist="38100" dir="2700000" algn="tl">
                    <a:srgbClr val="000000">
                      <a:alpha val="43137"/>
                    </a:srgbClr>
                  </a:outerShdw>
                </a:effectLst>
              </a:rPr>
              <a:t>Empresa:</a:t>
            </a:r>
            <a:br>
              <a:rPr lang="es-CO" dirty="0" smtClean="0">
                <a:effectLst>
                  <a:outerShdw blurRad="38100" dist="38100" dir="2700000" algn="tl">
                    <a:srgbClr val="000000">
                      <a:alpha val="43137"/>
                    </a:srgbClr>
                  </a:outerShdw>
                </a:effectLst>
              </a:rPr>
            </a:br>
            <a:r>
              <a:rPr lang="es-CO" dirty="0" smtClean="0">
                <a:effectLst>
                  <a:outerShdw blurRad="38100" dist="38100" dir="2700000" algn="tl">
                    <a:srgbClr val="000000">
                      <a:alpha val="43137"/>
                    </a:srgbClr>
                  </a:outerShdw>
                </a:effectLst>
              </a:rPr>
              <a:t>Armada Nacional</a:t>
            </a:r>
            <a:endParaRPr lang="es-CO"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0065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2564904"/>
            <a:ext cx="7467600" cy="1143000"/>
          </a:xfrm>
        </p:spPr>
        <p:txBody>
          <a:bodyPr>
            <a:normAutofit/>
          </a:bodyPr>
          <a:lstStyle/>
          <a:p>
            <a:pPr algn="ctr"/>
            <a:r>
              <a:rPr lang="es-CO" sz="4800" b="1" dirty="0" smtClean="0">
                <a:effectLst>
                  <a:outerShdw blurRad="38100" dist="38100" dir="2700000" algn="tl">
                    <a:srgbClr val="000000">
                      <a:alpha val="43137"/>
                    </a:srgbClr>
                  </a:outerShdw>
                </a:effectLst>
              </a:rPr>
              <a:t>jerarquía</a:t>
            </a:r>
            <a:endParaRPr lang="es-CO"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3439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78489"/>
          </a:xfrm>
        </p:spPr>
      </p:pic>
    </p:spTree>
    <p:extLst>
      <p:ext uri="{BB962C8B-B14F-4D97-AF65-F5344CB8AC3E}">
        <p14:creationId xmlns:p14="http://schemas.microsoft.com/office/powerpoint/2010/main" val="4156193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250825" y="1700808"/>
            <a:ext cx="8540750" cy="504056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nSpc>
                <a:spcPct val="80000"/>
              </a:lnSpc>
              <a:buFontTx/>
              <a:buNone/>
            </a:pPr>
            <a:endParaRPr lang="es-CO" altLang="es-CO" sz="2000" dirty="0" smtClean="0"/>
          </a:p>
          <a:p>
            <a:pPr>
              <a:lnSpc>
                <a:spcPct val="80000"/>
              </a:lnSpc>
              <a:buFontTx/>
              <a:buNone/>
            </a:pPr>
            <a:endParaRPr lang="es-CO" altLang="es-CO" sz="2000" dirty="0" smtClean="0"/>
          </a:p>
          <a:p>
            <a:pPr>
              <a:lnSpc>
                <a:spcPct val="80000"/>
              </a:lnSpc>
              <a:buFontTx/>
              <a:buNone/>
            </a:pPr>
            <a:r>
              <a:rPr lang="es-CO" altLang="es-CO" sz="2800" dirty="0" smtClean="0"/>
              <a:t>ENTRADA</a:t>
            </a:r>
            <a:r>
              <a:rPr lang="es-CO" altLang="es-CO" sz="2800" dirty="0"/>
              <a:t> </a:t>
            </a:r>
            <a:r>
              <a:rPr lang="es-CO" altLang="es-CO" sz="2800" dirty="0" smtClean="0"/>
              <a:t>            PROCESO                 SALIDA</a:t>
            </a:r>
          </a:p>
          <a:p>
            <a:pPr>
              <a:lnSpc>
                <a:spcPct val="80000"/>
              </a:lnSpc>
              <a:buFontTx/>
              <a:buNone/>
            </a:pPr>
            <a:endParaRPr lang="es-CO" altLang="es-CO" sz="2800" dirty="0" smtClean="0"/>
          </a:p>
          <a:p>
            <a:pPr>
              <a:lnSpc>
                <a:spcPct val="80000"/>
              </a:lnSpc>
              <a:buFontTx/>
              <a:buNone/>
            </a:pPr>
            <a:endParaRPr lang="es-ES_tradnl" altLang="es-CO" sz="2800" dirty="0" smtClean="0"/>
          </a:p>
          <a:p>
            <a:pPr>
              <a:lnSpc>
                <a:spcPct val="80000"/>
              </a:lnSpc>
              <a:buFontTx/>
              <a:buNone/>
            </a:pPr>
            <a:r>
              <a:rPr lang="es-ES_tradnl" altLang="es-CO" sz="2800" dirty="0" smtClean="0"/>
              <a:t>Reclutamiento      Entrenamiento       Militares </a:t>
            </a:r>
          </a:p>
          <a:p>
            <a:pPr>
              <a:lnSpc>
                <a:spcPct val="80000"/>
              </a:lnSpc>
              <a:buFontTx/>
              <a:buNone/>
            </a:pPr>
            <a:r>
              <a:rPr lang="es-ES_tradnl" altLang="es-CO" sz="2800" dirty="0" smtClean="0"/>
              <a:t>de civiles		   Militar		    Especializados</a:t>
            </a:r>
            <a:endParaRPr lang="es-CO" altLang="es-CO" sz="2800" dirty="0"/>
          </a:p>
          <a:p>
            <a:pPr>
              <a:lnSpc>
                <a:spcPct val="80000"/>
              </a:lnSpc>
              <a:buFontTx/>
              <a:buNone/>
            </a:pPr>
            <a:endParaRPr lang="es-CO" altLang="es-CO" sz="2800" dirty="0" smtClean="0"/>
          </a:p>
          <a:p>
            <a:pPr>
              <a:lnSpc>
                <a:spcPct val="80000"/>
              </a:lnSpc>
              <a:buFontTx/>
              <a:buNone/>
            </a:pPr>
            <a:endParaRPr lang="es-CO" altLang="es-CO" sz="2800" dirty="0" smtClean="0"/>
          </a:p>
          <a:p>
            <a:pPr>
              <a:lnSpc>
                <a:spcPct val="80000"/>
              </a:lnSpc>
              <a:buFontTx/>
              <a:buNone/>
            </a:pPr>
            <a:endParaRPr lang="es-CO" altLang="es-CO" sz="2800" dirty="0"/>
          </a:p>
          <a:p>
            <a:pPr>
              <a:lnSpc>
                <a:spcPct val="80000"/>
              </a:lnSpc>
              <a:buFontTx/>
              <a:buNone/>
            </a:pPr>
            <a:endParaRPr lang="es-CO" altLang="es-CO" sz="2800" dirty="0"/>
          </a:p>
          <a:p>
            <a:pPr>
              <a:lnSpc>
                <a:spcPct val="80000"/>
              </a:lnSpc>
              <a:buFontTx/>
              <a:buNone/>
            </a:pPr>
            <a:r>
              <a:rPr lang="es-CO" altLang="es-CO" sz="2800" dirty="0"/>
              <a:t> </a:t>
            </a:r>
            <a:r>
              <a:rPr lang="es-CO" altLang="es-CO" sz="2800" dirty="0" smtClean="0"/>
              <a:t>                            Retroalimentación</a:t>
            </a:r>
          </a:p>
        </p:txBody>
      </p:sp>
      <p:sp>
        <p:nvSpPr>
          <p:cNvPr id="6" name="Rectangle 2"/>
          <p:cNvSpPr txBox="1">
            <a:spLocks noChangeArrowheads="1"/>
          </p:cNvSpPr>
          <p:nvPr/>
        </p:nvSpPr>
        <p:spPr>
          <a:xfrm>
            <a:off x="323850" y="557808"/>
            <a:ext cx="854075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s-CO" altLang="es-CO" b="1" i="1" dirty="0" smtClean="0">
                <a:solidFill>
                  <a:schemeClr val="tx1"/>
                </a:solidFill>
              </a:rPr>
              <a:t>REPRESENTACIÓN GRAFICA DE UN SISTEMA</a:t>
            </a:r>
            <a:endParaRPr lang="es-CO" altLang="es-CO" b="1" i="1" dirty="0" smtClean="0">
              <a:solidFill>
                <a:schemeClr val="tx1"/>
              </a:solidFill>
            </a:endParaRPr>
          </a:p>
        </p:txBody>
      </p:sp>
      <p:sp>
        <p:nvSpPr>
          <p:cNvPr id="7" name="AutoShape 5"/>
          <p:cNvSpPr>
            <a:spLocks noChangeArrowheads="1"/>
          </p:cNvSpPr>
          <p:nvPr/>
        </p:nvSpPr>
        <p:spPr bwMode="auto">
          <a:xfrm>
            <a:off x="5436096" y="2896034"/>
            <a:ext cx="1225550" cy="503237"/>
          </a:xfrm>
          <a:prstGeom prst="rightArrow">
            <a:avLst>
              <a:gd name="adj1" fmla="val 50000"/>
              <a:gd name="adj2" fmla="val 60883"/>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CO" altLang="es-CO" dirty="0" smtClean="0"/>
              <a:t> </a:t>
            </a:r>
            <a:endParaRPr lang="es-CO" altLang="es-CO" dirty="0"/>
          </a:p>
        </p:txBody>
      </p:sp>
      <p:sp>
        <p:nvSpPr>
          <p:cNvPr id="8" name="AutoShape 6"/>
          <p:cNvSpPr>
            <a:spLocks noChangeArrowheads="1"/>
          </p:cNvSpPr>
          <p:nvPr/>
        </p:nvSpPr>
        <p:spPr bwMode="auto">
          <a:xfrm>
            <a:off x="2051720" y="2896034"/>
            <a:ext cx="1416413" cy="503237"/>
          </a:xfrm>
          <a:prstGeom prst="rightArrow">
            <a:avLst>
              <a:gd name="adj1" fmla="val 50000"/>
              <a:gd name="adj2" fmla="val 60883"/>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CO" altLang="es-CO"/>
          </a:p>
        </p:txBody>
      </p:sp>
      <p:sp>
        <p:nvSpPr>
          <p:cNvPr id="9" name="AutoShape 6"/>
          <p:cNvSpPr>
            <a:spLocks noChangeArrowheads="1"/>
          </p:cNvSpPr>
          <p:nvPr/>
        </p:nvSpPr>
        <p:spPr bwMode="auto">
          <a:xfrm rot="10800000">
            <a:off x="3033559" y="5584688"/>
            <a:ext cx="3121331" cy="503237"/>
          </a:xfrm>
          <a:prstGeom prst="rightArrow">
            <a:avLst>
              <a:gd name="adj1" fmla="val 50000"/>
              <a:gd name="adj2" fmla="val 60883"/>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CO" altLang="es-CO"/>
          </a:p>
        </p:txBody>
      </p:sp>
      <p:sp>
        <p:nvSpPr>
          <p:cNvPr id="10" name="AutoShape 6"/>
          <p:cNvSpPr>
            <a:spLocks noChangeArrowheads="1"/>
          </p:cNvSpPr>
          <p:nvPr/>
        </p:nvSpPr>
        <p:spPr bwMode="auto">
          <a:xfrm rot="8149600">
            <a:off x="6904824" y="5018169"/>
            <a:ext cx="1204245" cy="503237"/>
          </a:xfrm>
          <a:prstGeom prst="rightArrow">
            <a:avLst>
              <a:gd name="adj1" fmla="val 50000"/>
              <a:gd name="adj2" fmla="val 60883"/>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CO" altLang="es-CO"/>
          </a:p>
        </p:txBody>
      </p:sp>
      <p:sp>
        <p:nvSpPr>
          <p:cNvPr id="11" name="AutoShape 6"/>
          <p:cNvSpPr>
            <a:spLocks noChangeArrowheads="1"/>
          </p:cNvSpPr>
          <p:nvPr/>
        </p:nvSpPr>
        <p:spPr bwMode="auto">
          <a:xfrm rot="13334394">
            <a:off x="1128413" y="5051394"/>
            <a:ext cx="1204245" cy="503237"/>
          </a:xfrm>
          <a:prstGeom prst="rightArrow">
            <a:avLst>
              <a:gd name="adj1" fmla="val 50000"/>
              <a:gd name="adj2" fmla="val 60883"/>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CO" altLang="es-CO"/>
          </a:p>
        </p:txBody>
      </p:sp>
    </p:spTree>
    <p:extLst>
      <p:ext uri="{BB962C8B-B14F-4D97-AF65-F5344CB8AC3E}">
        <p14:creationId xmlns:p14="http://schemas.microsoft.com/office/powerpoint/2010/main" val="3140271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smtClean="0">
                <a:effectLst>
                  <a:outerShdw blurRad="38100" dist="38100" dir="2700000" algn="tl">
                    <a:srgbClr val="000000">
                      <a:alpha val="43137"/>
                    </a:srgbClr>
                  </a:outerShdw>
                </a:effectLst>
              </a:rPr>
              <a:t>Entrada – Reclutamiento civil</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a:xfrm>
            <a:off x="467544" y="2132856"/>
            <a:ext cx="7467600" cy="3556992"/>
          </a:xfrm>
        </p:spPr>
        <p:txBody>
          <a:bodyPr>
            <a:normAutofit/>
          </a:bodyPr>
          <a:lstStyle/>
          <a:p>
            <a:pPr algn="just"/>
            <a:r>
              <a:rPr lang="es-CO" sz="2800" dirty="0" smtClean="0">
                <a:effectLst>
                  <a:outerShdw blurRad="38100" dist="38100" dir="2700000" algn="tl">
                    <a:srgbClr val="000000">
                      <a:alpha val="43137"/>
                    </a:srgbClr>
                  </a:outerShdw>
                </a:effectLst>
              </a:rPr>
              <a:t>El Personal Civil que pretenda ingresar a la Armada Nacional debe acercarse al distrito naval mas cercano, donde se le brindara accesoria y orientación de cuales son los pasos a seguir en el proceso de inscripción e incorporación.</a:t>
            </a:r>
          </a:p>
          <a:p>
            <a:endParaRPr lang="es-CO"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3136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7467600" cy="1143000"/>
          </a:xfrm>
        </p:spPr>
        <p:txBody>
          <a:bodyPr/>
          <a:lstStyle/>
          <a:p>
            <a:pPr algn="ctr"/>
            <a:r>
              <a:rPr lang="es-CO" b="1" dirty="0" smtClean="0">
                <a:effectLst>
                  <a:outerShdw blurRad="38100" dist="38100" dir="2700000" algn="tl">
                    <a:srgbClr val="000000">
                      <a:alpha val="43137"/>
                    </a:srgbClr>
                  </a:outerShdw>
                </a:effectLst>
              </a:rPr>
              <a:t>Proceso – Entrenamiento Militar</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a:xfrm>
            <a:off x="457200" y="1600200"/>
            <a:ext cx="7467600" cy="4349080"/>
          </a:xfrm>
        </p:spPr>
        <p:txBody>
          <a:bodyPr>
            <a:noAutofit/>
          </a:bodyPr>
          <a:lstStyle/>
          <a:p>
            <a:pPr algn="just"/>
            <a:r>
              <a:rPr lang="es-CO" sz="2800" dirty="0" smtClean="0">
                <a:effectLst>
                  <a:outerShdw blurRad="38100" dist="38100" dir="2700000" algn="tl">
                    <a:srgbClr val="000000">
                      <a:alpha val="43137"/>
                    </a:srgbClr>
                  </a:outerShdw>
                </a:effectLst>
              </a:rPr>
              <a:t>Luego de haber cumplido a cabalidad  con el proceso de inscripción e incorporación, el civil debe presentarse en las instalaciones militares asignadas para su posterior entrenamiento, en donde se capacitara y entrenara tanto física como mentalmente para ser un elemento fundamental que cumpla y concrete con éxito las tareas u ocupaciones que la institución le asigne.</a:t>
            </a:r>
            <a:endParaRPr lang="es-CO"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49277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467600" cy="1143000"/>
          </a:xfrm>
        </p:spPr>
        <p:txBody>
          <a:bodyPr/>
          <a:lstStyle/>
          <a:p>
            <a:pPr algn="ctr"/>
            <a:r>
              <a:rPr lang="es-CO" b="1" dirty="0" smtClean="0">
                <a:effectLst>
                  <a:outerShdw blurRad="38100" dist="38100" dir="2700000" algn="tl">
                    <a:srgbClr val="000000">
                      <a:alpha val="43137"/>
                    </a:srgbClr>
                  </a:outerShdw>
                </a:effectLst>
              </a:rPr>
              <a:t>Salida – Militares especializados</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a:xfrm>
            <a:off x="395536" y="1844824"/>
            <a:ext cx="7467600" cy="4608512"/>
          </a:xfrm>
        </p:spPr>
        <p:txBody>
          <a:bodyPr>
            <a:normAutofit/>
          </a:bodyPr>
          <a:lstStyle/>
          <a:p>
            <a:pPr algn="just"/>
            <a:r>
              <a:rPr lang="es-CO" sz="2800" dirty="0" smtClean="0">
                <a:effectLst>
                  <a:outerShdw blurRad="38100" dist="38100" dir="2700000" algn="tl">
                    <a:srgbClr val="000000">
                      <a:alpha val="43137"/>
                    </a:srgbClr>
                  </a:outerShdw>
                </a:effectLst>
              </a:rPr>
              <a:t>Al culminar con éxito su entrenamiento, el antes civil ahora se gradúa como militar especializado en la respectiva área en la que fue entrenado, ya sea oficial, Suboficial, soldado, técnico, entre otros; el cual debe estar dotado con el conocimiento pertinente orientado por la institución con el fin de ser un órgano fundamental para la solución de tareas dentro de la misma.</a:t>
            </a:r>
            <a:endParaRPr lang="es-CO"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41355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06090"/>
          </a:xfrm>
        </p:spPr>
        <p:txBody>
          <a:bodyPr/>
          <a:lstStyle/>
          <a:p>
            <a:pPr algn="ctr"/>
            <a:r>
              <a:rPr lang="es-CO" b="1" dirty="0" smtClean="0">
                <a:effectLst>
                  <a:outerShdw blurRad="38100" dist="38100" dir="2700000" algn="tl">
                    <a:srgbClr val="000000">
                      <a:alpha val="43137"/>
                    </a:srgbClr>
                  </a:outerShdw>
                </a:effectLst>
              </a:rPr>
              <a:t>Retroalimentación</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a:xfrm>
            <a:off x="395536" y="2132856"/>
            <a:ext cx="7848872" cy="3456384"/>
          </a:xfrm>
        </p:spPr>
        <p:txBody>
          <a:bodyPr>
            <a:noAutofit/>
          </a:bodyPr>
          <a:lstStyle/>
          <a:p>
            <a:pPr marL="0" indent="0" algn="just">
              <a:buNone/>
            </a:pPr>
            <a:r>
              <a:rPr lang="es-CO" sz="2800" b="1" dirty="0" smtClean="0">
                <a:effectLst>
                  <a:outerShdw blurRad="38100" dist="38100" dir="2700000" algn="tl">
                    <a:srgbClr val="000000">
                      <a:alpha val="43137"/>
                    </a:srgbClr>
                  </a:outerShdw>
                </a:effectLst>
              </a:rPr>
              <a:t>Las fuerzas militares usan filtros y pasos para evitar ingresar personal no apto para los fines institucionales, los cuales se podrían definir como filtros que van desde la revisión meticulosa de los documentos de los aspirantes hasta sus calificaciones en desempeño físico y mental.</a:t>
            </a:r>
            <a:endParaRPr lang="es-CO"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2454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404664"/>
            <a:ext cx="7560840" cy="5737848"/>
          </a:xfrm>
        </p:spPr>
        <p:txBody>
          <a:bodyPr>
            <a:normAutofit lnSpcReduction="10000"/>
          </a:bodyPr>
          <a:lstStyle/>
          <a:p>
            <a:pPr marL="0" indent="0" algn="just">
              <a:buNone/>
            </a:pPr>
            <a:endParaRPr lang="es-CO" sz="2800" b="1" dirty="0">
              <a:effectLst>
                <a:outerShdw blurRad="38100" dist="38100" dir="2700000" algn="tl">
                  <a:srgbClr val="000000">
                    <a:alpha val="43137"/>
                  </a:srgbClr>
                </a:outerShdw>
              </a:effectLst>
            </a:endParaRPr>
          </a:p>
          <a:p>
            <a:pPr algn="just">
              <a:buFont typeface="Wingdings" panose="05000000000000000000" pitchFamily="2" charset="2"/>
              <a:buChar char="v"/>
            </a:pPr>
            <a:r>
              <a:rPr lang="es-CO" sz="2800" b="1" dirty="0">
                <a:effectLst>
                  <a:outerShdw blurRad="38100" dist="38100" dir="2700000" algn="tl">
                    <a:srgbClr val="000000">
                      <a:alpha val="43137"/>
                    </a:srgbClr>
                  </a:outerShdw>
                </a:effectLst>
              </a:rPr>
              <a:t>Se realiza unas fases de </a:t>
            </a:r>
            <a:r>
              <a:rPr lang="es-CO" sz="2800" b="1" dirty="0" smtClean="0">
                <a:effectLst>
                  <a:outerShdw blurRad="38100" dist="38100" dir="2700000" algn="tl">
                    <a:srgbClr val="000000">
                      <a:alpha val="43137"/>
                    </a:srgbClr>
                  </a:outerShdw>
                </a:effectLst>
              </a:rPr>
              <a:t>selección.</a:t>
            </a:r>
          </a:p>
          <a:p>
            <a:pPr marL="0" indent="0" algn="just">
              <a:buNone/>
            </a:pPr>
            <a:endParaRPr lang="es-CO" sz="2800" b="1" dirty="0">
              <a:effectLst>
                <a:outerShdw blurRad="38100" dist="38100" dir="2700000" algn="tl">
                  <a:srgbClr val="000000">
                    <a:alpha val="43137"/>
                  </a:srgbClr>
                </a:outerShdw>
              </a:effectLst>
            </a:endParaRPr>
          </a:p>
          <a:p>
            <a:pPr algn="just">
              <a:buFont typeface="Wingdings" panose="05000000000000000000" pitchFamily="2" charset="2"/>
              <a:buChar char="v"/>
            </a:pPr>
            <a:r>
              <a:rPr lang="es-CO" sz="2800" b="1" dirty="0">
                <a:effectLst>
                  <a:outerShdw blurRad="38100" dist="38100" dir="2700000" algn="tl">
                    <a:srgbClr val="000000">
                      <a:alpha val="43137"/>
                    </a:srgbClr>
                  </a:outerShdw>
                </a:effectLst>
              </a:rPr>
              <a:t>Se realiza una serie de pruebas y calificaciones en la escuela </a:t>
            </a:r>
            <a:r>
              <a:rPr lang="es-CO" sz="2800" b="1" dirty="0" smtClean="0">
                <a:effectLst>
                  <a:outerShdw blurRad="38100" dist="38100" dir="2700000" algn="tl">
                    <a:srgbClr val="000000">
                      <a:alpha val="43137"/>
                    </a:srgbClr>
                  </a:outerShdw>
                </a:effectLst>
              </a:rPr>
              <a:t>militar.</a:t>
            </a:r>
          </a:p>
          <a:p>
            <a:pPr algn="just">
              <a:buFont typeface="Wingdings" panose="05000000000000000000" pitchFamily="2" charset="2"/>
              <a:buChar char="v"/>
            </a:pPr>
            <a:endParaRPr lang="es-CO" sz="2800" b="1" dirty="0">
              <a:effectLst>
                <a:outerShdw blurRad="38100" dist="38100" dir="2700000" algn="tl">
                  <a:srgbClr val="000000">
                    <a:alpha val="43137"/>
                  </a:srgbClr>
                </a:outerShdw>
              </a:effectLst>
            </a:endParaRPr>
          </a:p>
          <a:p>
            <a:pPr algn="just">
              <a:buFont typeface="Wingdings" panose="05000000000000000000" pitchFamily="2" charset="2"/>
              <a:buChar char="v"/>
            </a:pPr>
            <a:r>
              <a:rPr lang="es-CO" sz="2800" b="1" dirty="0">
                <a:effectLst>
                  <a:outerShdw blurRad="38100" dist="38100" dir="2700000" algn="tl">
                    <a:srgbClr val="000000">
                      <a:alpha val="43137"/>
                    </a:srgbClr>
                  </a:outerShdw>
                </a:effectLst>
              </a:rPr>
              <a:t>Se informa el desempeño actual de cada individuo en el cumplimiento de objetivos en el campo o misiones reales</a:t>
            </a:r>
            <a:r>
              <a:rPr lang="es-CO" sz="2800" b="1" dirty="0" smtClean="0">
                <a:effectLst>
                  <a:outerShdw blurRad="38100" dist="38100" dir="2700000" algn="tl">
                    <a:srgbClr val="000000">
                      <a:alpha val="43137"/>
                    </a:srgbClr>
                  </a:outerShdw>
                </a:effectLst>
              </a:rPr>
              <a:t>.</a:t>
            </a:r>
          </a:p>
          <a:p>
            <a:pPr algn="just">
              <a:buFont typeface="Wingdings" panose="05000000000000000000" pitchFamily="2" charset="2"/>
              <a:buChar char="v"/>
            </a:pPr>
            <a:endParaRPr lang="es-CO" sz="2800" b="1" dirty="0">
              <a:effectLst>
                <a:outerShdw blurRad="38100" dist="38100" dir="2700000" algn="tl">
                  <a:srgbClr val="000000">
                    <a:alpha val="43137"/>
                  </a:srgbClr>
                </a:outerShdw>
              </a:effectLst>
            </a:endParaRPr>
          </a:p>
          <a:p>
            <a:pPr algn="just">
              <a:buFont typeface="Wingdings" panose="05000000000000000000" pitchFamily="2" charset="2"/>
              <a:buChar char="v"/>
            </a:pPr>
            <a:r>
              <a:rPr lang="es-CO" sz="2800" b="1" dirty="0">
                <a:effectLst>
                  <a:outerShdw blurRad="38100" dist="38100" dir="2700000" algn="tl">
                    <a:srgbClr val="000000">
                      <a:alpha val="43137"/>
                    </a:srgbClr>
                  </a:outerShdw>
                </a:effectLst>
              </a:rPr>
              <a:t>Se reestructuran los procesos de </a:t>
            </a:r>
            <a:r>
              <a:rPr lang="es-CO" sz="2800" b="1" dirty="0" smtClean="0">
                <a:effectLst>
                  <a:outerShdw blurRad="38100" dist="38100" dir="2700000" algn="tl">
                    <a:srgbClr val="000000">
                      <a:alpha val="43137"/>
                    </a:srgbClr>
                  </a:outerShdw>
                </a:effectLst>
              </a:rPr>
              <a:t>entrenamiento.</a:t>
            </a:r>
            <a:endParaRPr lang="es-CO" sz="2800" b="1" dirty="0">
              <a:effectLst>
                <a:outerShdw blurRad="38100" dist="38100" dir="2700000" algn="tl">
                  <a:srgbClr val="000000">
                    <a:alpha val="43137"/>
                  </a:srgbClr>
                </a:outerShdw>
              </a:effectLst>
            </a:endParaRPr>
          </a:p>
          <a:p>
            <a:endParaRPr lang="es-CO" sz="2800" dirty="0"/>
          </a:p>
        </p:txBody>
      </p:sp>
    </p:spTree>
    <p:extLst>
      <p:ext uri="{BB962C8B-B14F-4D97-AF65-F5344CB8AC3E}">
        <p14:creationId xmlns:p14="http://schemas.microsoft.com/office/powerpoint/2010/main" val="1580713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404664"/>
            <a:ext cx="7467600" cy="724942"/>
          </a:xfrm>
        </p:spPr>
        <p:txBody>
          <a:bodyPr/>
          <a:lstStyle/>
          <a:p>
            <a:pPr algn="ctr"/>
            <a:r>
              <a:rPr lang="es-CO" b="1" dirty="0" smtClean="0">
                <a:effectLst>
                  <a:outerShdw blurRad="38100" dist="38100" dir="2700000" algn="tl">
                    <a:srgbClr val="000000">
                      <a:alpha val="43137"/>
                    </a:srgbClr>
                  </a:outerShdw>
                </a:effectLst>
              </a:rPr>
              <a:t>Relaciones</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lstStyle/>
          <a:p>
            <a:endParaRPr lang="es-CO" dirty="0"/>
          </a:p>
        </p:txBody>
      </p:sp>
    </p:spTree>
    <p:extLst>
      <p:ext uri="{BB962C8B-B14F-4D97-AF65-F5344CB8AC3E}">
        <p14:creationId xmlns:p14="http://schemas.microsoft.com/office/powerpoint/2010/main" val="51946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effectLst>
                  <a:outerShdw blurRad="38100" dist="38100" dir="2700000" algn="tl">
                    <a:srgbClr val="000000">
                      <a:alpha val="43137"/>
                    </a:srgbClr>
                  </a:outerShdw>
                </a:effectLst>
              </a:rPr>
              <a:t>Objetivos:</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normAutofit/>
          </a:bodyPr>
          <a:lstStyle/>
          <a:p>
            <a:pPr algn="just" fontAlgn="base"/>
            <a:r>
              <a:rPr lang="es-CO" dirty="0">
                <a:effectLst>
                  <a:outerShdw blurRad="38100" dist="38100" dir="2700000" algn="tl">
                    <a:srgbClr val="000000">
                      <a:alpha val="43137"/>
                    </a:srgbClr>
                  </a:outerShdw>
                </a:effectLst>
              </a:rPr>
              <a:t>La Armada Nacional estableció cuatro objetivos estratégicos de "fines", que permitirán materializar los resultados esperados en el corto y mediano plazo en sus áreas de responsabilidad. Todas las misiones, programas, proyectos, procesos, actividades, medios y presupuestos de la institución están orientados a contribuir en la obtención de estos objetivos</a:t>
            </a:r>
            <a:r>
              <a:rPr lang="es-CO" dirty="0" smtClean="0">
                <a:effectLst>
                  <a:outerShdw blurRad="38100" dist="38100" dir="2700000" algn="tl">
                    <a:srgbClr val="000000">
                      <a:alpha val="43137"/>
                    </a:srgbClr>
                  </a:outerShdw>
                </a:effectLst>
              </a:rPr>
              <a:t>.</a:t>
            </a:r>
            <a:endParaRPr lang="es-CO"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8032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764704"/>
            <a:ext cx="7467600" cy="5709248"/>
          </a:xfrm>
        </p:spPr>
        <p:txBody>
          <a:bodyPr/>
          <a:lstStyle/>
          <a:p>
            <a:pPr fontAlgn="base"/>
            <a:endParaRPr lang="es-CO" dirty="0">
              <a:effectLst>
                <a:outerShdw blurRad="38100" dist="38100" dir="2700000" algn="tl">
                  <a:srgbClr val="000000">
                    <a:alpha val="43137"/>
                  </a:srgbClr>
                </a:outerShdw>
              </a:effectLst>
            </a:endParaRPr>
          </a:p>
          <a:p>
            <a:pPr fontAlgn="base"/>
            <a:r>
              <a:rPr lang="es-CO" dirty="0">
                <a:effectLst>
                  <a:outerShdw blurRad="38100" dist="38100" dir="2700000" algn="tl">
                    <a:srgbClr val="000000">
                      <a:alpha val="43137"/>
                    </a:srgbClr>
                  </a:outerShdw>
                </a:effectLst>
              </a:rPr>
              <a:t>1. Protección de la población y sus recursos y consolidación del control territorial</a:t>
            </a:r>
            <a:r>
              <a:rPr lang="es-CO" dirty="0" smtClean="0">
                <a:effectLst>
                  <a:outerShdw blurRad="38100" dist="38100" dir="2700000" algn="tl">
                    <a:srgbClr val="000000">
                      <a:alpha val="43137"/>
                    </a:srgbClr>
                  </a:outerShdw>
                </a:effectLst>
              </a:rPr>
              <a:t>.</a:t>
            </a:r>
          </a:p>
          <a:p>
            <a:pPr fontAlgn="base"/>
            <a:endParaRPr lang="es-CO" dirty="0" smtClean="0">
              <a:effectLst>
                <a:outerShdw blurRad="38100" dist="38100" dir="2700000" algn="tl">
                  <a:srgbClr val="000000">
                    <a:alpha val="43137"/>
                  </a:srgbClr>
                </a:outerShdw>
              </a:effectLst>
            </a:endParaRPr>
          </a:p>
          <a:p>
            <a:pPr fontAlgn="base"/>
            <a:r>
              <a:rPr lang="es-CO" dirty="0" smtClean="0">
                <a:effectLst>
                  <a:outerShdw blurRad="38100" dist="38100" dir="2700000" algn="tl">
                    <a:srgbClr val="000000">
                      <a:alpha val="43137"/>
                    </a:srgbClr>
                  </a:outerShdw>
                </a:effectLst>
              </a:rPr>
              <a:t>2</a:t>
            </a:r>
            <a:r>
              <a:rPr lang="es-CO" dirty="0">
                <a:effectLst>
                  <a:outerShdw blurRad="38100" dist="38100" dir="2700000" algn="tl">
                    <a:srgbClr val="000000">
                      <a:alpha val="43137"/>
                    </a:srgbClr>
                  </a:outerShdw>
                </a:effectLst>
              </a:rPr>
              <a:t>. Neutralización de las finanzas del Narcoterrorismo.</a:t>
            </a:r>
            <a:br>
              <a:rPr lang="es-CO" dirty="0">
                <a:effectLst>
                  <a:outerShdw blurRad="38100" dist="38100" dir="2700000" algn="tl">
                    <a:srgbClr val="000000">
                      <a:alpha val="43137"/>
                    </a:srgbClr>
                  </a:outerShdw>
                </a:effectLst>
              </a:rPr>
            </a:br>
            <a:endParaRPr lang="es-CO" dirty="0" smtClean="0">
              <a:effectLst>
                <a:outerShdw blurRad="38100" dist="38100" dir="2700000" algn="tl">
                  <a:srgbClr val="000000">
                    <a:alpha val="43137"/>
                  </a:srgbClr>
                </a:outerShdw>
              </a:effectLst>
            </a:endParaRPr>
          </a:p>
          <a:p>
            <a:pPr fontAlgn="base"/>
            <a:r>
              <a:rPr lang="es-CO" dirty="0" smtClean="0">
                <a:effectLst>
                  <a:outerShdw blurRad="38100" dist="38100" dir="2700000" algn="tl">
                    <a:srgbClr val="000000">
                      <a:alpha val="43137"/>
                    </a:srgbClr>
                  </a:outerShdw>
                </a:effectLst>
              </a:rPr>
              <a:t>3</a:t>
            </a:r>
            <a:r>
              <a:rPr lang="es-CO" dirty="0">
                <a:effectLst>
                  <a:outerShdw blurRad="38100" dist="38100" dir="2700000" algn="tl">
                    <a:srgbClr val="000000">
                      <a:alpha val="43137"/>
                    </a:srgbClr>
                  </a:outerShdw>
                </a:effectLst>
              </a:rPr>
              <a:t>. Disuasión Estratégica.</a:t>
            </a:r>
            <a:br>
              <a:rPr lang="es-CO" dirty="0">
                <a:effectLst>
                  <a:outerShdw blurRad="38100" dist="38100" dir="2700000" algn="tl">
                    <a:srgbClr val="000000">
                      <a:alpha val="43137"/>
                    </a:srgbClr>
                  </a:outerShdw>
                </a:effectLst>
              </a:rPr>
            </a:br>
            <a:endParaRPr lang="es-CO" dirty="0" smtClean="0">
              <a:effectLst>
                <a:outerShdw blurRad="38100" dist="38100" dir="2700000" algn="tl">
                  <a:srgbClr val="000000">
                    <a:alpha val="43137"/>
                  </a:srgbClr>
                </a:outerShdw>
              </a:effectLst>
            </a:endParaRPr>
          </a:p>
          <a:p>
            <a:pPr fontAlgn="base"/>
            <a:r>
              <a:rPr lang="es-CO" dirty="0" smtClean="0">
                <a:effectLst>
                  <a:outerShdw blurRad="38100" dist="38100" dir="2700000" algn="tl">
                    <a:srgbClr val="000000">
                      <a:alpha val="43137"/>
                    </a:srgbClr>
                  </a:outerShdw>
                </a:effectLst>
              </a:rPr>
              <a:t>4</a:t>
            </a:r>
            <a:r>
              <a:rPr lang="es-CO" dirty="0">
                <a:effectLst>
                  <a:outerShdw blurRad="38100" dist="38100" dir="2700000" algn="tl">
                    <a:srgbClr val="000000">
                      <a:alpha val="43137"/>
                    </a:srgbClr>
                  </a:outerShdw>
                </a:effectLst>
              </a:rPr>
              <a:t>. Seguridad Marítima y Fluvial.</a:t>
            </a:r>
          </a:p>
          <a:p>
            <a:endParaRPr lang="es-CO"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6533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smtClean="0">
                <a:effectLst>
                  <a:outerShdw blurRad="38100" dist="38100" dir="2700000" algn="tl">
                    <a:srgbClr val="000000">
                      <a:alpha val="43137"/>
                    </a:srgbClr>
                  </a:outerShdw>
                </a:effectLst>
              </a:rPr>
              <a:t>Medio del sistema:</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lstStyle/>
          <a:p>
            <a:pPr algn="just"/>
            <a:r>
              <a:rPr lang="es-CO" dirty="0">
                <a:effectLst>
                  <a:outerShdw blurRad="38100" dist="38100" dir="2700000" algn="tl">
                    <a:srgbClr val="000000">
                      <a:alpha val="43137"/>
                    </a:srgbClr>
                  </a:outerShdw>
                </a:effectLst>
              </a:rPr>
              <a:t>La Armada Nacional ejerce presencia y soberanía sobre el Mar Caribe y el Océano Pacífico, con el propósito de mantener la integridad territorial, el orden constitucional y contribuir al desarrollo del poder marítimo y a la protección de los intereses de la Nación. </a:t>
            </a:r>
          </a:p>
        </p:txBody>
      </p:sp>
    </p:spTree>
    <p:extLst>
      <p:ext uri="{BB962C8B-B14F-4D97-AF65-F5344CB8AC3E}">
        <p14:creationId xmlns:p14="http://schemas.microsoft.com/office/powerpoint/2010/main" val="1934727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a:effectLst>
                  <a:outerShdw blurRad="38100" dist="38100" dir="2700000" algn="tl">
                    <a:srgbClr val="000000">
                      <a:alpha val="43137"/>
                    </a:srgbClr>
                  </a:outerShdw>
                </a:effectLst>
              </a:rPr>
              <a:t>Fuerzas Navales y Batallones Fluviales</a:t>
            </a:r>
          </a:p>
        </p:txBody>
      </p:sp>
      <p:sp>
        <p:nvSpPr>
          <p:cNvPr id="3" name="2 Marcador de contenido"/>
          <p:cNvSpPr>
            <a:spLocks noGrp="1"/>
          </p:cNvSpPr>
          <p:nvPr>
            <p:ph sz="quarter" idx="1"/>
          </p:nvPr>
        </p:nvSpPr>
        <p:spPr/>
        <p:txBody>
          <a:bodyPr/>
          <a:lstStyle/>
          <a:p>
            <a:pPr algn="just"/>
            <a:r>
              <a:rPr lang="es-CO" dirty="0">
                <a:effectLst>
                  <a:outerShdw blurRad="38100" dist="38100" dir="2700000" algn="tl">
                    <a:srgbClr val="000000">
                      <a:alpha val="43137"/>
                    </a:srgbClr>
                  </a:outerShdw>
                </a:effectLst>
              </a:rPr>
              <a:t>Bajo el mando operacional de las Fuerzas Navales del Caribe (540.876 km2) y del Pacífico (339.500 Km2), sus dos Brigadas cubren 40.835 km2 de territorio, que abarcan ocho departamentos de la Costa Caribe y Pacífica. La Brigada Fluvial, con sus seis Batallones Fluviales y con el apoyo del componente naval, cumple la misión de ejercer el control fluvial de los principales ríos navegables del territorio colombiano. </a:t>
            </a:r>
          </a:p>
        </p:txBody>
      </p:sp>
    </p:spTree>
    <p:extLst>
      <p:ext uri="{BB962C8B-B14F-4D97-AF65-F5344CB8AC3E}">
        <p14:creationId xmlns:p14="http://schemas.microsoft.com/office/powerpoint/2010/main" val="4147111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smtClean="0">
                <a:effectLst>
                  <a:outerShdw blurRad="38100" dist="38100" dir="2700000" algn="tl">
                    <a:srgbClr val="000000">
                      <a:alpha val="43137"/>
                    </a:srgbClr>
                  </a:outerShdw>
                </a:effectLst>
              </a:rPr>
              <a:t>Puestos fluviales</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lstStyle/>
          <a:p>
            <a:pPr algn="just"/>
            <a:r>
              <a:rPr lang="es-CO" dirty="0">
                <a:effectLst>
                  <a:outerShdw blurRad="38100" dist="38100" dir="2700000" algn="tl">
                    <a:srgbClr val="000000">
                      <a:alpha val="43137"/>
                    </a:srgbClr>
                  </a:outerShdw>
                </a:effectLst>
              </a:rPr>
              <a:t>Los Puestos Fluviales, encargados de ejercer el control sobre importantes ríos de Colombia, permiten a centenares de compatriotas navegar con tranquilidad y a la vez, negar el uso de las aguas al tráfico de armamento, alucinógenos y precursores </a:t>
            </a:r>
            <a:r>
              <a:rPr lang="es-CO" dirty="0" smtClean="0">
                <a:effectLst>
                  <a:outerShdw blurRad="38100" dist="38100" dir="2700000" algn="tl">
                    <a:srgbClr val="000000">
                      <a:alpha val="43137"/>
                    </a:srgbClr>
                  </a:outerShdw>
                </a:effectLst>
              </a:rPr>
              <a:t>químicos.</a:t>
            </a:r>
            <a:endParaRPr lang="es-CO"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3437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smtClean="0">
                <a:effectLst>
                  <a:outerShdw blurRad="38100" dist="38100" dir="2700000" algn="tl">
                    <a:srgbClr val="000000">
                      <a:alpha val="43137"/>
                    </a:srgbClr>
                  </a:outerShdw>
                </a:effectLst>
              </a:rPr>
              <a:t>Recursos del Sistema:</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lstStyle/>
          <a:p>
            <a:pPr fontAlgn="base"/>
            <a:r>
              <a:rPr lang="es-CO" dirty="0">
                <a:effectLst>
                  <a:outerShdw blurRad="38100" dist="38100" dir="2700000" algn="tl">
                    <a:srgbClr val="000000">
                      <a:alpha val="43137"/>
                    </a:srgbClr>
                  </a:outerShdw>
                </a:effectLst>
                <a:hlinkClick r:id="rId2"/>
              </a:rPr>
              <a:t>Adquisiciones</a:t>
            </a:r>
            <a:endParaRPr lang="es-CO" dirty="0">
              <a:effectLst>
                <a:outerShdw blurRad="38100" dist="38100" dir="2700000" algn="tl">
                  <a:srgbClr val="000000">
                    <a:alpha val="43137"/>
                  </a:srgbClr>
                </a:outerShdw>
              </a:effectLst>
            </a:endParaRPr>
          </a:p>
          <a:p>
            <a:pPr fontAlgn="base"/>
            <a:r>
              <a:rPr lang="es-CO" dirty="0">
                <a:effectLst>
                  <a:outerShdw blurRad="38100" dist="38100" dir="2700000" algn="tl">
                    <a:srgbClr val="000000">
                      <a:alpha val="43137"/>
                    </a:srgbClr>
                  </a:outerShdw>
                </a:effectLst>
                <a:hlinkClick r:id="rId3"/>
              </a:rPr>
              <a:t>Gestión de Proyectos de Obras Civiles</a:t>
            </a:r>
            <a:endParaRPr lang="es-CO" dirty="0">
              <a:effectLst>
                <a:outerShdw blurRad="38100" dist="38100" dir="2700000" algn="tl">
                  <a:srgbClr val="000000">
                    <a:alpha val="43137"/>
                  </a:srgbClr>
                </a:outerShdw>
              </a:effectLst>
            </a:endParaRPr>
          </a:p>
          <a:p>
            <a:pPr fontAlgn="base"/>
            <a:r>
              <a:rPr lang="es-CO" dirty="0">
                <a:effectLst>
                  <a:outerShdw blurRad="38100" dist="38100" dir="2700000" algn="tl">
                    <a:srgbClr val="000000">
                      <a:alpha val="43137"/>
                    </a:srgbClr>
                  </a:outerShdw>
                </a:effectLst>
                <a:hlinkClick r:id="rId4"/>
              </a:rPr>
              <a:t>Gestión Informática y Comunicaciones</a:t>
            </a:r>
            <a:endParaRPr lang="es-CO" dirty="0">
              <a:effectLst>
                <a:outerShdw blurRad="38100" dist="38100" dir="2700000" algn="tl">
                  <a:srgbClr val="000000">
                    <a:alpha val="43137"/>
                  </a:srgbClr>
                </a:outerShdw>
              </a:effectLst>
            </a:endParaRPr>
          </a:p>
          <a:p>
            <a:pPr fontAlgn="base"/>
            <a:r>
              <a:rPr lang="es-CO" dirty="0">
                <a:effectLst>
                  <a:outerShdw blurRad="38100" dist="38100" dir="2700000" algn="tl">
                    <a:srgbClr val="000000">
                      <a:alpha val="43137"/>
                    </a:srgbClr>
                  </a:outerShdw>
                </a:effectLst>
                <a:hlinkClick r:id="rId5"/>
              </a:rPr>
              <a:t>Proceso Financiero</a:t>
            </a:r>
            <a:endParaRPr lang="es-CO" dirty="0" smtClean="0">
              <a:effectLst>
                <a:outerShdw blurRad="38100" dist="38100" dir="2700000" algn="tl">
                  <a:srgbClr val="000000">
                    <a:alpha val="43137"/>
                  </a:srgbClr>
                </a:outerShdw>
              </a:effectLst>
            </a:endParaRPr>
          </a:p>
          <a:p>
            <a:pPr fontAlgn="base"/>
            <a:endParaRPr lang="es-CO" dirty="0" smtClean="0">
              <a:effectLst>
                <a:outerShdw blurRad="38100" dist="38100" dir="2700000" algn="tl">
                  <a:srgbClr val="000000">
                    <a:alpha val="43137"/>
                  </a:srgbClr>
                </a:outerShdw>
              </a:effectLst>
            </a:endParaRPr>
          </a:p>
          <a:p>
            <a:r>
              <a:rPr lang="es-CO" dirty="0" smtClean="0">
                <a:effectLst>
                  <a:outerShdw blurRad="38100" dist="38100" dir="2700000" algn="tl">
                    <a:srgbClr val="000000">
                      <a:alpha val="43137"/>
                    </a:srgbClr>
                  </a:outerShdw>
                </a:effectLst>
              </a:rPr>
              <a:t>Ver mas en: </a:t>
            </a:r>
            <a:r>
              <a:rPr lang="es-CO" dirty="0">
                <a:effectLst>
                  <a:outerShdw blurRad="38100" dist="38100" dir="2700000" algn="tl">
                    <a:srgbClr val="000000">
                      <a:alpha val="43137"/>
                    </a:srgbClr>
                  </a:outerShdw>
                </a:effectLst>
              </a:rPr>
              <a:t>https://www.armada.mil.co/es/content/administraci%C3%B3n-de-recursos-f%C3%ADsicos-y-financieros#sthash.5pCkSsFC.dpuf</a:t>
            </a:r>
          </a:p>
        </p:txBody>
      </p:sp>
    </p:spTree>
    <p:extLst>
      <p:ext uri="{BB962C8B-B14F-4D97-AF65-F5344CB8AC3E}">
        <p14:creationId xmlns:p14="http://schemas.microsoft.com/office/powerpoint/2010/main" val="2144380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8640"/>
            <a:ext cx="7467600" cy="1143000"/>
          </a:xfrm>
        </p:spPr>
        <p:txBody>
          <a:bodyPr>
            <a:noAutofit/>
          </a:bodyPr>
          <a:lstStyle/>
          <a:p>
            <a:pPr algn="ctr"/>
            <a:r>
              <a:rPr lang="es-CO" sz="3600" b="1" dirty="0" smtClean="0">
                <a:effectLst>
                  <a:outerShdw blurRad="38100" dist="38100" dir="2700000" algn="tl">
                    <a:srgbClr val="000000">
                      <a:alpha val="43137"/>
                    </a:srgbClr>
                  </a:outerShdw>
                </a:effectLst>
              </a:rPr>
              <a:t>Componentes del sistema:</a:t>
            </a:r>
            <a:endParaRPr lang="es-CO" sz="3600" b="1" dirty="0">
              <a:effectLst>
                <a:outerShdw blurRad="38100" dist="38100" dir="2700000" algn="tl">
                  <a:srgbClr val="000000">
                    <a:alpha val="43137"/>
                  </a:srgbClr>
                </a:outerShdw>
              </a:effectLst>
            </a:endParaRPr>
          </a:p>
        </p:txBody>
      </p:sp>
      <p:sp>
        <p:nvSpPr>
          <p:cNvPr id="4" name="3 Rectángulo"/>
          <p:cNvSpPr/>
          <p:nvPr/>
        </p:nvSpPr>
        <p:spPr>
          <a:xfrm>
            <a:off x="827584" y="1772816"/>
            <a:ext cx="7776864" cy="4524315"/>
          </a:xfrm>
          <a:prstGeom prst="rect">
            <a:avLst/>
          </a:prstGeom>
        </p:spPr>
        <p:txBody>
          <a:bodyPr wrap="square">
            <a:spAutoFit/>
          </a:bodyPr>
          <a:lstStyle/>
          <a:p>
            <a:pPr fontAlgn="base"/>
            <a:r>
              <a:rPr lang="es-CO" sz="2400" dirty="0">
                <a:effectLst>
                  <a:outerShdw blurRad="38100" dist="38100" dir="2700000" algn="tl">
                    <a:srgbClr val="000000">
                      <a:alpha val="43137"/>
                    </a:srgbClr>
                  </a:outerShdw>
                </a:effectLst>
              </a:rPr>
              <a:t>Conozca las diferentes Fuerzas y Comandos que componen la Institución </a:t>
            </a:r>
            <a:r>
              <a:rPr lang="es-CO" sz="2400" dirty="0" smtClean="0">
                <a:effectLst>
                  <a:outerShdw blurRad="38100" dist="38100" dir="2700000" algn="tl">
                    <a:srgbClr val="000000">
                      <a:alpha val="43137"/>
                    </a:srgbClr>
                  </a:outerShdw>
                </a:effectLst>
              </a:rPr>
              <a:t>Naval:</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2"/>
              </a:rPr>
              <a:t>Fuerza Naval del Caribe</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3"/>
              </a:rPr>
              <a:t>Fuerza Naval del Pacífico</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4"/>
              </a:rPr>
              <a:t>Fuerza Naval del Sur</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5"/>
              </a:rPr>
              <a:t>Fuerza Naval del Oriente</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6"/>
              </a:rPr>
              <a:t>Comando de Guardacostas</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7"/>
              </a:rPr>
              <a:t>Comando de Aviación Naval</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8"/>
              </a:rPr>
              <a:t>Comando Específico de San Andrés y Providencia</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9"/>
              </a:rPr>
              <a:t>Comando de Infantería de Marina</a:t>
            </a:r>
            <a:endParaRPr lang="es-CO" sz="2400" dirty="0">
              <a:effectLst>
                <a:outerShdw blurRad="38100" dist="38100" dir="2700000" algn="tl">
                  <a:srgbClr val="000000">
                    <a:alpha val="43137"/>
                  </a:srgbClr>
                </a:outerShdw>
              </a:effectLst>
            </a:endParaRPr>
          </a:p>
          <a:p>
            <a:pPr marL="285750" indent="-285750" fontAlgn="base">
              <a:buFont typeface="Wingdings" pitchFamily="2" charset="2"/>
              <a:buChar char="Ø"/>
            </a:pPr>
            <a:r>
              <a:rPr lang="es-CO" sz="2400" b="1" dirty="0">
                <a:effectLst>
                  <a:outerShdw blurRad="38100" dist="38100" dir="2700000" algn="tl">
                    <a:srgbClr val="000000">
                      <a:alpha val="43137"/>
                    </a:srgbClr>
                  </a:outerShdw>
                </a:effectLst>
                <a:hlinkClick r:id="rId10"/>
              </a:rPr>
              <a:t>Dirección de Sanidad Naval </a:t>
            </a:r>
            <a:r>
              <a:rPr lang="es-CO" sz="2400" b="1" dirty="0" smtClean="0">
                <a:effectLst>
                  <a:outerShdw blurRad="38100" dist="38100" dir="2700000" algn="tl">
                    <a:srgbClr val="000000">
                      <a:alpha val="43137"/>
                    </a:srgbClr>
                  </a:outerShdw>
                </a:effectLst>
                <a:hlinkClick r:id="rId10"/>
              </a:rPr>
              <a:t>Militar</a:t>
            </a:r>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8570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60648"/>
            <a:ext cx="7467600" cy="1143000"/>
          </a:xfrm>
        </p:spPr>
        <p:txBody>
          <a:bodyPr/>
          <a:lstStyle/>
          <a:p>
            <a:pPr algn="ctr"/>
            <a:r>
              <a:rPr lang="es-CO" b="1" dirty="0" smtClean="0">
                <a:effectLst>
                  <a:outerShdw blurRad="38100" dist="38100" dir="2700000" algn="tl">
                    <a:srgbClr val="000000">
                      <a:alpha val="43137"/>
                    </a:srgbClr>
                  </a:outerShdw>
                </a:effectLst>
              </a:rPr>
              <a:t>Administración del sistema:</a:t>
            </a:r>
            <a:endParaRPr lang="es-CO" b="1"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normAutofit fontScale="85000" lnSpcReduction="20000"/>
          </a:bodyPr>
          <a:lstStyle/>
          <a:p>
            <a:pPr fontAlgn="base"/>
            <a:r>
              <a:rPr lang="es-CO" b="1" dirty="0">
                <a:effectLst>
                  <a:outerShdw blurRad="38100" dist="38100" dir="2700000" algn="tl">
                    <a:srgbClr val="000000">
                      <a:alpha val="43137"/>
                    </a:srgbClr>
                  </a:outerShdw>
                </a:effectLst>
                <a:hlinkClick r:id="rId2"/>
              </a:rPr>
              <a:t>Plan Estratégico Sectorial</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3"/>
              </a:rPr>
              <a:t>Plan Estratégico Naval</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4"/>
              </a:rPr>
              <a:t>Mapa Estratégico Naval 2011-2014</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5"/>
              </a:rPr>
              <a:t>Plan de Acción "Política de Racionalización de Trámites"</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6"/>
              </a:rPr>
              <a:t>Plan de Acción Institucional</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7"/>
              </a:rPr>
              <a:t>Plan de Compras Inicial por concepto de Gastos Generales e Inversión</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8"/>
              </a:rPr>
              <a:t>Plan Anticorrupción y de Atención al Ciudadano</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9"/>
              </a:rPr>
              <a:t>Plan Estratégico Ambiental</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10"/>
              </a:rPr>
              <a:t>Plan de Adquisiciones Armada Nacional</a:t>
            </a:r>
            <a:endParaRPr lang="es-CO" b="1" dirty="0">
              <a:effectLst>
                <a:outerShdw blurRad="38100" dist="38100" dir="2700000" algn="tl">
                  <a:srgbClr val="000000">
                    <a:alpha val="43137"/>
                  </a:srgbClr>
                </a:outerShdw>
              </a:effectLst>
            </a:endParaRPr>
          </a:p>
          <a:p>
            <a:pPr fontAlgn="base"/>
            <a:r>
              <a:rPr lang="es-CO" b="1" dirty="0">
                <a:effectLst>
                  <a:outerShdw blurRad="38100" dist="38100" dir="2700000" algn="tl">
                    <a:srgbClr val="000000">
                      <a:alpha val="43137"/>
                    </a:srgbClr>
                  </a:outerShdw>
                </a:effectLst>
                <a:hlinkClick r:id="rId11"/>
              </a:rPr>
              <a:t>Plan Institucional de Capacitación Armada Nacional</a:t>
            </a:r>
            <a:endParaRPr lang="es-CO" b="1" dirty="0">
              <a:effectLst>
                <a:outerShdw blurRad="38100" dist="38100" dir="2700000" algn="tl">
                  <a:srgbClr val="000000">
                    <a:alpha val="43137"/>
                  </a:srgbClr>
                </a:outerShdw>
              </a:effectLst>
            </a:endParaRPr>
          </a:p>
          <a:p>
            <a:r>
              <a:rPr lang="es-CO" b="1" dirty="0" smtClean="0">
                <a:effectLst>
                  <a:outerShdw blurRad="38100" dist="38100" dir="2700000" algn="tl">
                    <a:srgbClr val="000000">
                      <a:alpha val="43137"/>
                    </a:srgbClr>
                  </a:outerShdw>
                </a:effectLst>
              </a:rPr>
              <a:t>Ver mas en: </a:t>
            </a:r>
            <a:r>
              <a:rPr lang="es-CO" b="1" dirty="0">
                <a:effectLst>
                  <a:outerShdw blurRad="38100" dist="38100" dir="2700000" algn="tl">
                    <a:srgbClr val="000000">
                      <a:alpha val="43137"/>
                    </a:srgbClr>
                  </a:outerShdw>
                </a:effectLst>
              </a:rPr>
              <a:t>https://www.armada.mil.co/es/content/planes#sthash.7sSJ2nx6.dpuf</a:t>
            </a:r>
          </a:p>
        </p:txBody>
      </p:sp>
    </p:spTree>
    <p:extLst>
      <p:ext uri="{BB962C8B-B14F-4D97-AF65-F5344CB8AC3E}">
        <p14:creationId xmlns:p14="http://schemas.microsoft.com/office/powerpoint/2010/main" val="362599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104</TotalTime>
  <Words>659</Words>
  <Application>Microsoft Office PowerPoint</Application>
  <PresentationFormat>Presentación en pantalla (4:3)</PresentationFormat>
  <Paragraphs>80</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Mirador</vt:lpstr>
      <vt:lpstr>Alumno: Carlos Alberto Usuga Vélez</vt:lpstr>
      <vt:lpstr>Objetivos:</vt:lpstr>
      <vt:lpstr>Presentación de PowerPoint</vt:lpstr>
      <vt:lpstr>Medio del sistema:</vt:lpstr>
      <vt:lpstr>Fuerzas Navales y Batallones Fluviales</vt:lpstr>
      <vt:lpstr>Puestos fluviales</vt:lpstr>
      <vt:lpstr>Recursos del Sistema:</vt:lpstr>
      <vt:lpstr>Componentes del sistema:</vt:lpstr>
      <vt:lpstr>Administración del sistema:</vt:lpstr>
      <vt:lpstr>jerarquía</vt:lpstr>
      <vt:lpstr>Presentación de PowerPoint</vt:lpstr>
      <vt:lpstr>Presentación de PowerPoint</vt:lpstr>
      <vt:lpstr>Entrada – Reclutamiento civil</vt:lpstr>
      <vt:lpstr>Proceso – Entrenamiento Militar</vt:lpstr>
      <vt:lpstr>Salida – Militares especializados</vt:lpstr>
      <vt:lpstr>Retroalimentación</vt:lpstr>
      <vt:lpstr>Presentación de PowerPoint</vt:lpstr>
      <vt:lpstr>Relaciones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Empresa: Armada Nacional</dc:title>
  <dc:creator>Carlos</dc:creator>
  <cp:lastModifiedBy>Carlos</cp:lastModifiedBy>
  <cp:revision>9</cp:revision>
  <dcterms:created xsi:type="dcterms:W3CDTF">2015-08-22T02:13:48Z</dcterms:created>
  <dcterms:modified xsi:type="dcterms:W3CDTF">2015-08-29T19:22:10Z</dcterms:modified>
</cp:coreProperties>
</file>